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Default Extension="jpeg" ContentType="image/jpeg"/>
  <Default Extension="xml" ContentType="application/xml"/>
  <Override PartName="/ppt/slides/slide9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diagrams/quickStyle1.xml" ContentType="application/vnd.openxmlformats-officedocument.drawingml.diagramStyle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Default Extension="bin" ContentType="application/vnd.openxmlformats-officedocument.presentationml.printerSettings"/>
  <Override PartName="/ppt/diagrams/colors1.xml" ContentType="application/vnd.openxmlformats-officedocument.drawingml.diagramColors+xml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diagrams/data1.xml" ContentType="application/vnd.openxmlformats-officedocument.drawingml.diagramData+xml"/>
  <Override PartName="/ppt/diagrams/drawing1.xml" ContentType="application/vnd.ms-office.drawingml.diagramDrawing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diagrams/layout1.xml" ContentType="application/vnd.openxmlformats-officedocument.drawingml.diagramLayout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60" r:id="rId1"/>
  </p:sldMasterIdLst>
  <p:sldIdLst>
    <p:sldId id="267" r:id="rId2"/>
    <p:sldId id="256" r:id="rId3"/>
    <p:sldId id="257" r:id="rId4"/>
    <p:sldId id="259" r:id="rId5"/>
    <p:sldId id="266" r:id="rId6"/>
    <p:sldId id="260" r:id="rId7"/>
    <p:sldId id="263" r:id="rId8"/>
    <p:sldId id="264" r:id="rId9"/>
    <p:sldId id="265" r:id="rId10"/>
    <p:sldId id="261" r:id="rId11"/>
    <p:sldId id="262" r:id="rId1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napVertSplitter="1" vertBarState="minimized">
    <p:restoredLeft sz="15620"/>
    <p:restoredTop sz="94660"/>
  </p:normalViewPr>
  <p:slideViewPr>
    <p:cSldViewPr snapToGrid="0" snapToObjects="1">
      <p:cViewPr varScale="1">
        <p:scale>
          <a:sx n="94" d="100"/>
          <a:sy n="94" d="100"/>
        </p:scale>
        <p:origin x="-1440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printerSettings" Target="printerSettings/printerSettings1.bin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3A6C635-0107-A14E-9549-70ACFE0DCF82}" type="doc">
      <dgm:prSet loTypeId="urn:microsoft.com/office/officeart/2005/8/layout/venn1" loCatId="relationship" qsTypeId="urn:microsoft.com/office/officeart/2005/8/quickstyle/simple4" qsCatId="simple" csTypeId="urn:microsoft.com/office/officeart/2005/8/colors/colorful3" csCatId="colorful" phldr="1"/>
      <dgm:spPr/>
    </dgm:pt>
    <dgm:pt modelId="{96E6FF2B-D46D-9C4F-BBA1-AA9A9CBB0B37}">
      <dgm:prSet phldrT="[Text]"/>
      <dgm:spPr/>
      <dgm:t>
        <a:bodyPr/>
        <a:lstStyle/>
        <a:p>
          <a:r>
            <a:rPr lang="en-US" dirty="0" smtClean="0"/>
            <a:t>LEARNING AREA</a:t>
          </a:r>
          <a:endParaRPr lang="en-US" dirty="0"/>
        </a:p>
      </dgm:t>
    </dgm:pt>
    <dgm:pt modelId="{6D100E30-C0E7-354B-AF8F-64BF7BDCB685}" type="parTrans" cxnId="{4268FA68-E21E-1346-81B1-990488102E9A}">
      <dgm:prSet/>
      <dgm:spPr/>
      <dgm:t>
        <a:bodyPr/>
        <a:lstStyle/>
        <a:p>
          <a:endParaRPr lang="en-US"/>
        </a:p>
      </dgm:t>
    </dgm:pt>
    <dgm:pt modelId="{58EA0DB8-9A74-9641-946A-D622B10AF23F}" type="sibTrans" cxnId="{4268FA68-E21E-1346-81B1-990488102E9A}">
      <dgm:prSet/>
      <dgm:spPr/>
      <dgm:t>
        <a:bodyPr/>
        <a:lstStyle/>
        <a:p>
          <a:endParaRPr lang="en-US"/>
        </a:p>
      </dgm:t>
    </dgm:pt>
    <dgm:pt modelId="{B3FFA64F-882D-0342-A5D4-E3430FD4574C}">
      <dgm:prSet phldrT="[Text]"/>
      <dgm:spPr/>
      <dgm:t>
        <a:bodyPr/>
        <a:lstStyle/>
        <a:p>
          <a:r>
            <a:rPr lang="en-US" dirty="0" smtClean="0"/>
            <a:t>GENERAL CAPABILITY</a:t>
          </a:r>
          <a:endParaRPr lang="en-US" dirty="0"/>
        </a:p>
      </dgm:t>
    </dgm:pt>
    <dgm:pt modelId="{FEA49057-5AFD-D44F-AF17-34613124445F}" type="parTrans" cxnId="{F6474656-FEDC-6E49-AE0E-209012AA3E67}">
      <dgm:prSet/>
      <dgm:spPr/>
      <dgm:t>
        <a:bodyPr/>
        <a:lstStyle/>
        <a:p>
          <a:endParaRPr lang="en-US"/>
        </a:p>
      </dgm:t>
    </dgm:pt>
    <dgm:pt modelId="{4E5E352C-F8C4-6940-B104-D5588AA6D23A}" type="sibTrans" cxnId="{F6474656-FEDC-6E49-AE0E-209012AA3E67}">
      <dgm:prSet/>
      <dgm:spPr/>
      <dgm:t>
        <a:bodyPr/>
        <a:lstStyle/>
        <a:p>
          <a:endParaRPr lang="en-US"/>
        </a:p>
      </dgm:t>
    </dgm:pt>
    <dgm:pt modelId="{783A4C7C-0FA9-5A40-BA5D-2FE761763FB2}">
      <dgm:prSet phldrT="[Text]"/>
      <dgm:spPr/>
      <dgm:t>
        <a:bodyPr/>
        <a:lstStyle/>
        <a:p>
          <a:r>
            <a:rPr lang="en-US" dirty="0" smtClean="0"/>
            <a:t>CROSS CURRICULUM PRIORITY</a:t>
          </a:r>
          <a:endParaRPr lang="en-US" dirty="0"/>
        </a:p>
      </dgm:t>
    </dgm:pt>
    <dgm:pt modelId="{8A6F5F69-3F07-C446-8D45-A75169FBC107}" type="parTrans" cxnId="{1D190A9F-A0DD-AC43-B6FF-DE5D2626A369}">
      <dgm:prSet/>
      <dgm:spPr/>
      <dgm:t>
        <a:bodyPr/>
        <a:lstStyle/>
        <a:p>
          <a:endParaRPr lang="en-US"/>
        </a:p>
      </dgm:t>
    </dgm:pt>
    <dgm:pt modelId="{BE0D3E38-0B94-F84B-B191-DCAA3AC3B5F0}" type="sibTrans" cxnId="{1D190A9F-A0DD-AC43-B6FF-DE5D2626A369}">
      <dgm:prSet/>
      <dgm:spPr/>
      <dgm:t>
        <a:bodyPr/>
        <a:lstStyle/>
        <a:p>
          <a:endParaRPr lang="en-US"/>
        </a:p>
      </dgm:t>
    </dgm:pt>
    <dgm:pt modelId="{236B2C77-2941-4E4D-876C-3EDD9FA7B920}" type="pres">
      <dgm:prSet presAssocID="{33A6C635-0107-A14E-9549-70ACFE0DCF82}" presName="compositeShape" presStyleCnt="0">
        <dgm:presLayoutVars>
          <dgm:chMax val="7"/>
          <dgm:dir/>
          <dgm:resizeHandles val="exact"/>
        </dgm:presLayoutVars>
      </dgm:prSet>
      <dgm:spPr/>
    </dgm:pt>
    <dgm:pt modelId="{4E585FC1-800E-434A-BD69-7E188C1B4753}" type="pres">
      <dgm:prSet presAssocID="{96E6FF2B-D46D-9C4F-BBA1-AA9A9CBB0B37}" presName="circ1" presStyleLbl="vennNode1" presStyleIdx="0" presStyleCnt="3"/>
      <dgm:spPr/>
    </dgm:pt>
    <dgm:pt modelId="{CAD26E7D-2F3E-7542-8F9C-7B91E5F52DC3}" type="pres">
      <dgm:prSet presAssocID="{96E6FF2B-D46D-9C4F-BBA1-AA9A9CBB0B37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</dgm:pt>
    <dgm:pt modelId="{BBB7765D-6FE2-614E-9C9F-494112B9D97F}" type="pres">
      <dgm:prSet presAssocID="{B3FFA64F-882D-0342-A5D4-E3430FD4574C}" presName="circ2" presStyleLbl="vennNode1" presStyleIdx="1" presStyleCnt="3"/>
      <dgm:spPr/>
    </dgm:pt>
    <dgm:pt modelId="{0C3F8749-39DA-C146-B6A3-B29642C80041}" type="pres">
      <dgm:prSet presAssocID="{B3FFA64F-882D-0342-A5D4-E3430FD4574C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</dgm:pt>
    <dgm:pt modelId="{99E0E519-8BAF-474C-8079-C6B80DCB4A23}" type="pres">
      <dgm:prSet presAssocID="{783A4C7C-0FA9-5A40-BA5D-2FE761763FB2}" presName="circ3" presStyleLbl="vennNode1" presStyleIdx="2" presStyleCnt="3"/>
      <dgm:spPr/>
    </dgm:pt>
    <dgm:pt modelId="{9243651D-3A9E-824E-B4C0-85E6074FA3DA}" type="pres">
      <dgm:prSet presAssocID="{783A4C7C-0FA9-5A40-BA5D-2FE761763FB2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</dgm:pt>
  </dgm:ptLst>
  <dgm:cxnLst>
    <dgm:cxn modelId="{0599644B-7157-F746-8BEF-2CCDF9E17F37}" type="presOf" srcId="{B3FFA64F-882D-0342-A5D4-E3430FD4574C}" destId="{0C3F8749-39DA-C146-B6A3-B29642C80041}" srcOrd="1" destOrd="0" presId="urn:microsoft.com/office/officeart/2005/8/layout/venn1"/>
    <dgm:cxn modelId="{1D190A9F-A0DD-AC43-B6FF-DE5D2626A369}" srcId="{33A6C635-0107-A14E-9549-70ACFE0DCF82}" destId="{783A4C7C-0FA9-5A40-BA5D-2FE761763FB2}" srcOrd="2" destOrd="0" parTransId="{8A6F5F69-3F07-C446-8D45-A75169FBC107}" sibTransId="{BE0D3E38-0B94-F84B-B191-DCAA3AC3B5F0}"/>
    <dgm:cxn modelId="{8F5FFA21-71D6-E744-9A90-FDA77363E005}" type="presOf" srcId="{783A4C7C-0FA9-5A40-BA5D-2FE761763FB2}" destId="{9243651D-3A9E-824E-B4C0-85E6074FA3DA}" srcOrd="1" destOrd="0" presId="urn:microsoft.com/office/officeart/2005/8/layout/venn1"/>
    <dgm:cxn modelId="{D605EADB-2632-D94F-B267-BF77CA97658B}" type="presOf" srcId="{783A4C7C-0FA9-5A40-BA5D-2FE761763FB2}" destId="{99E0E519-8BAF-474C-8079-C6B80DCB4A23}" srcOrd="0" destOrd="0" presId="urn:microsoft.com/office/officeart/2005/8/layout/venn1"/>
    <dgm:cxn modelId="{E8E5CE94-7F5F-524F-BD0E-336653BF8463}" type="presOf" srcId="{33A6C635-0107-A14E-9549-70ACFE0DCF82}" destId="{236B2C77-2941-4E4D-876C-3EDD9FA7B920}" srcOrd="0" destOrd="0" presId="urn:microsoft.com/office/officeart/2005/8/layout/venn1"/>
    <dgm:cxn modelId="{4268FA68-E21E-1346-81B1-990488102E9A}" srcId="{33A6C635-0107-A14E-9549-70ACFE0DCF82}" destId="{96E6FF2B-D46D-9C4F-BBA1-AA9A9CBB0B37}" srcOrd="0" destOrd="0" parTransId="{6D100E30-C0E7-354B-AF8F-64BF7BDCB685}" sibTransId="{58EA0DB8-9A74-9641-946A-D622B10AF23F}"/>
    <dgm:cxn modelId="{F6474656-FEDC-6E49-AE0E-209012AA3E67}" srcId="{33A6C635-0107-A14E-9549-70ACFE0DCF82}" destId="{B3FFA64F-882D-0342-A5D4-E3430FD4574C}" srcOrd="1" destOrd="0" parTransId="{FEA49057-5AFD-D44F-AF17-34613124445F}" sibTransId="{4E5E352C-F8C4-6940-B104-D5588AA6D23A}"/>
    <dgm:cxn modelId="{BAC35D73-449A-FC4C-9009-4AEB92819796}" type="presOf" srcId="{96E6FF2B-D46D-9C4F-BBA1-AA9A9CBB0B37}" destId="{CAD26E7D-2F3E-7542-8F9C-7B91E5F52DC3}" srcOrd="1" destOrd="0" presId="urn:microsoft.com/office/officeart/2005/8/layout/venn1"/>
    <dgm:cxn modelId="{618435C1-4F99-7643-824C-65792B724364}" type="presOf" srcId="{96E6FF2B-D46D-9C4F-BBA1-AA9A9CBB0B37}" destId="{4E585FC1-800E-434A-BD69-7E188C1B4753}" srcOrd="0" destOrd="0" presId="urn:microsoft.com/office/officeart/2005/8/layout/venn1"/>
    <dgm:cxn modelId="{49C48D60-A56B-3446-96CC-6C808A3BA6DC}" type="presOf" srcId="{B3FFA64F-882D-0342-A5D4-E3430FD4574C}" destId="{BBB7765D-6FE2-614E-9C9F-494112B9D97F}" srcOrd="0" destOrd="0" presId="urn:microsoft.com/office/officeart/2005/8/layout/venn1"/>
    <dgm:cxn modelId="{CE6BA9C4-4393-4E4D-80C0-980C0B364659}" type="presParOf" srcId="{236B2C77-2941-4E4D-876C-3EDD9FA7B920}" destId="{4E585FC1-800E-434A-BD69-7E188C1B4753}" srcOrd="0" destOrd="0" presId="urn:microsoft.com/office/officeart/2005/8/layout/venn1"/>
    <dgm:cxn modelId="{4F1468F2-3895-6544-A41B-8B47D22F10EA}" type="presParOf" srcId="{236B2C77-2941-4E4D-876C-3EDD9FA7B920}" destId="{CAD26E7D-2F3E-7542-8F9C-7B91E5F52DC3}" srcOrd="1" destOrd="0" presId="urn:microsoft.com/office/officeart/2005/8/layout/venn1"/>
    <dgm:cxn modelId="{61EE112A-E324-A144-B9AB-68E8F7B6D937}" type="presParOf" srcId="{236B2C77-2941-4E4D-876C-3EDD9FA7B920}" destId="{BBB7765D-6FE2-614E-9C9F-494112B9D97F}" srcOrd="2" destOrd="0" presId="urn:microsoft.com/office/officeart/2005/8/layout/venn1"/>
    <dgm:cxn modelId="{2EE58888-5709-514C-8B6D-B8C2FB47FFC5}" type="presParOf" srcId="{236B2C77-2941-4E4D-876C-3EDD9FA7B920}" destId="{0C3F8749-39DA-C146-B6A3-B29642C80041}" srcOrd="3" destOrd="0" presId="urn:microsoft.com/office/officeart/2005/8/layout/venn1"/>
    <dgm:cxn modelId="{532A6F6F-4AE0-EB44-B5F2-ABD0EA2A21D0}" type="presParOf" srcId="{236B2C77-2941-4E4D-876C-3EDD9FA7B920}" destId="{99E0E519-8BAF-474C-8079-C6B80DCB4A23}" srcOrd="4" destOrd="0" presId="urn:microsoft.com/office/officeart/2005/8/layout/venn1"/>
    <dgm:cxn modelId="{F484D46B-E1D2-5D42-ADF8-5DCF1122D718}" type="presParOf" srcId="{236B2C77-2941-4E4D-876C-3EDD9FA7B920}" destId="{9243651D-3A9E-824E-B4C0-85E6074FA3DA}" srcOrd="5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4E585FC1-800E-434A-BD69-7E188C1B4753}">
      <dsp:nvSpPr>
        <dsp:cNvPr id="0" name=""/>
        <dsp:cNvSpPr/>
      </dsp:nvSpPr>
      <dsp:spPr>
        <a:xfrm>
          <a:off x="2757011" y="56574"/>
          <a:ext cx="2715577" cy="2715577"/>
        </a:xfrm>
        <a:prstGeom prst="ellipse">
          <a:avLst/>
        </a:prstGeom>
        <a:gradFill rotWithShape="0">
          <a:gsLst>
            <a:gs pos="0">
              <a:schemeClr val="accent3">
                <a:alpha val="50000"/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3">
                <a:alpha val="50000"/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3">
                <a:alpha val="50000"/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3">
                <a:alpha val="50000"/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LEARNING AREA</a:t>
          </a:r>
          <a:endParaRPr lang="en-US" sz="2000" kern="1200" dirty="0"/>
        </a:p>
      </dsp:txBody>
      <dsp:txXfrm>
        <a:off x="3119088" y="531800"/>
        <a:ext cx="1991423" cy="1222009"/>
      </dsp:txXfrm>
    </dsp:sp>
    <dsp:sp modelId="{BBB7765D-6FE2-614E-9C9F-494112B9D97F}">
      <dsp:nvSpPr>
        <dsp:cNvPr id="0" name=""/>
        <dsp:cNvSpPr/>
      </dsp:nvSpPr>
      <dsp:spPr>
        <a:xfrm>
          <a:off x="3736882" y="1753810"/>
          <a:ext cx="2715577" cy="2715577"/>
        </a:xfrm>
        <a:prstGeom prst="ellipse">
          <a:avLst/>
        </a:prstGeom>
        <a:gradFill rotWithShape="0">
          <a:gsLst>
            <a:gs pos="0">
              <a:schemeClr val="accent3">
                <a:alpha val="50000"/>
                <a:hueOff val="5812304"/>
                <a:satOff val="-18573"/>
                <a:lumOff val="-4706"/>
                <a:alphaOff val="0"/>
                <a:shade val="15000"/>
                <a:satMod val="180000"/>
              </a:schemeClr>
            </a:gs>
            <a:gs pos="50000">
              <a:schemeClr val="accent3">
                <a:alpha val="50000"/>
                <a:hueOff val="5812304"/>
                <a:satOff val="-18573"/>
                <a:lumOff val="-4706"/>
                <a:alphaOff val="0"/>
                <a:shade val="45000"/>
                <a:satMod val="170000"/>
              </a:schemeClr>
            </a:gs>
            <a:gs pos="70000">
              <a:schemeClr val="accent3">
                <a:alpha val="50000"/>
                <a:hueOff val="5812304"/>
                <a:satOff val="-18573"/>
                <a:lumOff val="-4706"/>
                <a:alphaOff val="0"/>
                <a:tint val="99000"/>
                <a:shade val="65000"/>
                <a:satMod val="155000"/>
              </a:schemeClr>
            </a:gs>
            <a:gs pos="100000">
              <a:schemeClr val="accent3">
                <a:alpha val="50000"/>
                <a:hueOff val="5812304"/>
                <a:satOff val="-18573"/>
                <a:lumOff val="-4706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GENERAL CAPABILITY</a:t>
          </a:r>
          <a:endParaRPr lang="en-US" sz="2000" kern="1200" dirty="0"/>
        </a:p>
      </dsp:txBody>
      <dsp:txXfrm>
        <a:off x="4567396" y="2455334"/>
        <a:ext cx="1629346" cy="1493567"/>
      </dsp:txXfrm>
    </dsp:sp>
    <dsp:sp modelId="{99E0E519-8BAF-474C-8079-C6B80DCB4A23}">
      <dsp:nvSpPr>
        <dsp:cNvPr id="0" name=""/>
        <dsp:cNvSpPr/>
      </dsp:nvSpPr>
      <dsp:spPr>
        <a:xfrm>
          <a:off x="1777140" y="1753810"/>
          <a:ext cx="2715577" cy="2715577"/>
        </a:xfrm>
        <a:prstGeom prst="ellipse">
          <a:avLst/>
        </a:prstGeom>
        <a:gradFill rotWithShape="0">
          <a:gsLst>
            <a:gs pos="0">
              <a:schemeClr val="accent3">
                <a:alpha val="50000"/>
                <a:hueOff val="11624607"/>
                <a:satOff val="-37145"/>
                <a:lumOff val="-9412"/>
                <a:alphaOff val="0"/>
                <a:shade val="15000"/>
                <a:satMod val="180000"/>
              </a:schemeClr>
            </a:gs>
            <a:gs pos="50000">
              <a:schemeClr val="accent3">
                <a:alpha val="50000"/>
                <a:hueOff val="11624607"/>
                <a:satOff val="-37145"/>
                <a:lumOff val="-9412"/>
                <a:alphaOff val="0"/>
                <a:shade val="45000"/>
                <a:satMod val="170000"/>
              </a:schemeClr>
            </a:gs>
            <a:gs pos="70000">
              <a:schemeClr val="accent3">
                <a:alpha val="50000"/>
                <a:hueOff val="11624607"/>
                <a:satOff val="-37145"/>
                <a:lumOff val="-9412"/>
                <a:alphaOff val="0"/>
                <a:tint val="99000"/>
                <a:shade val="65000"/>
                <a:satMod val="155000"/>
              </a:schemeClr>
            </a:gs>
            <a:gs pos="100000">
              <a:schemeClr val="accent3">
                <a:alpha val="50000"/>
                <a:hueOff val="11624607"/>
                <a:satOff val="-37145"/>
                <a:lumOff val="-9412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CROSS CURRICULUM PRIORITY</a:t>
          </a:r>
          <a:endParaRPr lang="en-US" sz="2000" kern="1200" dirty="0"/>
        </a:p>
      </dsp:txBody>
      <dsp:txXfrm>
        <a:off x="2032857" y="2455334"/>
        <a:ext cx="1629346" cy="149356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n-AU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AU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/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95CFF18-98CD-9A4D-8597-5922686DE994}" type="datetimeFigureOut">
              <a:rPr lang="en-US" smtClean="0"/>
              <a:t>10/1/12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C934EE07-26DD-5F4D-B4E4-C641487303B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AU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/>
          <a:p>
            <a:pPr lvl="0" eaLnBrk="1" latinLnBrk="0" hangingPunct="1"/>
            <a:r>
              <a:rPr lang="en-AU" smtClean="0"/>
              <a:t>Click to edit Master text styles</a:t>
            </a:r>
          </a:p>
          <a:p>
            <a:pPr lvl="1" eaLnBrk="1" latinLnBrk="0" hangingPunct="1"/>
            <a:r>
              <a:rPr lang="en-AU" smtClean="0"/>
              <a:t>Second level</a:t>
            </a:r>
          </a:p>
          <a:p>
            <a:pPr lvl="2" eaLnBrk="1" latinLnBrk="0" hangingPunct="1"/>
            <a:r>
              <a:rPr lang="en-AU" smtClean="0"/>
              <a:t>Third level</a:t>
            </a:r>
          </a:p>
          <a:p>
            <a:pPr lvl="3" eaLnBrk="1" latinLnBrk="0" hangingPunct="1"/>
            <a:r>
              <a:rPr lang="en-AU" smtClean="0"/>
              <a:t>Fourth level</a:t>
            </a:r>
          </a:p>
          <a:p>
            <a:pPr lvl="4" eaLnBrk="1" latinLnBrk="0" hangingPunct="1"/>
            <a:r>
              <a:rPr lang="en-AU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5CFF18-98CD-9A4D-8597-5922686DE994}" type="datetimeFigureOut">
              <a:rPr lang="en-US" smtClean="0"/>
              <a:t>10/1/12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34EE07-26DD-5F4D-B4E4-C641487303B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/>
          <a:p>
            <a:r>
              <a:rPr kumimoji="0" lang="en-AU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/>
          <a:p>
            <a:pPr lvl="0" eaLnBrk="1" latinLnBrk="0" hangingPunct="1"/>
            <a:r>
              <a:rPr lang="en-AU" smtClean="0"/>
              <a:t>Click to edit Master text styles</a:t>
            </a:r>
          </a:p>
          <a:p>
            <a:pPr lvl="1" eaLnBrk="1" latinLnBrk="0" hangingPunct="1"/>
            <a:r>
              <a:rPr lang="en-AU" smtClean="0"/>
              <a:t>Second level</a:t>
            </a:r>
          </a:p>
          <a:p>
            <a:pPr lvl="2" eaLnBrk="1" latinLnBrk="0" hangingPunct="1"/>
            <a:r>
              <a:rPr lang="en-AU" smtClean="0"/>
              <a:t>Third level</a:t>
            </a:r>
          </a:p>
          <a:p>
            <a:pPr lvl="3" eaLnBrk="1" latinLnBrk="0" hangingPunct="1"/>
            <a:r>
              <a:rPr lang="en-AU" smtClean="0"/>
              <a:t>Fourth level</a:t>
            </a:r>
          </a:p>
          <a:p>
            <a:pPr lvl="4" eaLnBrk="1" latinLnBrk="0" hangingPunct="1"/>
            <a:r>
              <a:rPr lang="en-AU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5CFF18-98CD-9A4D-8597-5922686DE994}" type="datetimeFigureOut">
              <a:rPr lang="en-US" smtClean="0"/>
              <a:t>10/1/12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34EE07-26DD-5F4D-B4E4-C641487303B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AU" smtClean="0"/>
              <a:t>Click to edit Master text styles</a:t>
            </a:r>
          </a:p>
          <a:p>
            <a:pPr lvl="1" eaLnBrk="1" latinLnBrk="0" hangingPunct="1"/>
            <a:r>
              <a:rPr lang="en-AU" smtClean="0"/>
              <a:t>Second level</a:t>
            </a:r>
          </a:p>
          <a:p>
            <a:pPr lvl="2" eaLnBrk="1" latinLnBrk="0" hangingPunct="1"/>
            <a:r>
              <a:rPr lang="en-AU" smtClean="0"/>
              <a:t>Third level</a:t>
            </a:r>
          </a:p>
          <a:p>
            <a:pPr lvl="3" eaLnBrk="1" latinLnBrk="0" hangingPunct="1"/>
            <a:r>
              <a:rPr lang="en-AU" smtClean="0"/>
              <a:t>Fourth level</a:t>
            </a:r>
          </a:p>
          <a:p>
            <a:pPr lvl="4" eaLnBrk="1" latinLnBrk="0" hangingPunct="1"/>
            <a:r>
              <a:rPr lang="en-AU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5CFF18-98CD-9A4D-8597-5922686DE994}" type="datetimeFigureOut">
              <a:rPr lang="en-US" smtClean="0"/>
              <a:t>10/1/12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34EE07-26DD-5F4D-B4E4-C641487303BB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en-AU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n-AU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AU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5CFF18-98CD-9A4D-8597-5922686DE994}" type="datetimeFigureOut">
              <a:rPr lang="en-US" smtClean="0"/>
              <a:t>10/1/12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34EE07-26DD-5F4D-B4E4-C641487303BB}" type="slidenum">
              <a:rPr lang="en-US" smtClean="0"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AU" smtClean="0"/>
              <a:t>Click to edit Master text styles</a:t>
            </a:r>
          </a:p>
          <a:p>
            <a:pPr lvl="1" eaLnBrk="1" latinLnBrk="0" hangingPunct="1"/>
            <a:r>
              <a:rPr lang="en-AU" smtClean="0"/>
              <a:t>Second level</a:t>
            </a:r>
          </a:p>
          <a:p>
            <a:pPr lvl="2" eaLnBrk="1" latinLnBrk="0" hangingPunct="1"/>
            <a:r>
              <a:rPr lang="en-AU" smtClean="0"/>
              <a:t>Third level</a:t>
            </a:r>
          </a:p>
          <a:p>
            <a:pPr lvl="3" eaLnBrk="1" latinLnBrk="0" hangingPunct="1"/>
            <a:r>
              <a:rPr lang="en-AU" smtClean="0"/>
              <a:t>Fourth level</a:t>
            </a:r>
          </a:p>
          <a:p>
            <a:pPr lvl="4" eaLnBrk="1" latinLnBrk="0" hangingPunct="1"/>
            <a:r>
              <a:rPr lang="en-AU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AU" smtClean="0"/>
              <a:t>Click to edit Master text styles</a:t>
            </a:r>
          </a:p>
          <a:p>
            <a:pPr lvl="1" eaLnBrk="1" latinLnBrk="0" hangingPunct="1"/>
            <a:r>
              <a:rPr lang="en-AU" smtClean="0"/>
              <a:t>Second level</a:t>
            </a:r>
          </a:p>
          <a:p>
            <a:pPr lvl="2" eaLnBrk="1" latinLnBrk="0" hangingPunct="1"/>
            <a:r>
              <a:rPr lang="en-AU" smtClean="0"/>
              <a:t>Third level</a:t>
            </a:r>
          </a:p>
          <a:p>
            <a:pPr lvl="3" eaLnBrk="1" latinLnBrk="0" hangingPunct="1"/>
            <a:r>
              <a:rPr lang="en-AU" smtClean="0"/>
              <a:t>Fourth level</a:t>
            </a:r>
          </a:p>
          <a:p>
            <a:pPr lvl="4" eaLnBrk="1" latinLnBrk="0" hangingPunct="1"/>
            <a:r>
              <a:rPr lang="en-AU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5CFF18-98CD-9A4D-8597-5922686DE994}" type="datetimeFigureOut">
              <a:rPr lang="en-US" smtClean="0"/>
              <a:t>10/1/12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34EE07-26DD-5F4D-B4E4-C641487303BB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en-AU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AU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AU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AU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AU" smtClean="0"/>
              <a:t>Click to edit Master text styles</a:t>
            </a:r>
          </a:p>
          <a:p>
            <a:pPr lvl="1" eaLnBrk="1" latinLnBrk="0" hangingPunct="1"/>
            <a:r>
              <a:rPr lang="en-AU" smtClean="0"/>
              <a:t>Second level</a:t>
            </a:r>
          </a:p>
          <a:p>
            <a:pPr lvl="2" eaLnBrk="1" latinLnBrk="0" hangingPunct="1"/>
            <a:r>
              <a:rPr lang="en-AU" smtClean="0"/>
              <a:t>Third level</a:t>
            </a:r>
          </a:p>
          <a:p>
            <a:pPr lvl="3" eaLnBrk="1" latinLnBrk="0" hangingPunct="1"/>
            <a:r>
              <a:rPr lang="en-AU" smtClean="0"/>
              <a:t>Fourth level</a:t>
            </a:r>
          </a:p>
          <a:p>
            <a:pPr lvl="4" eaLnBrk="1" latinLnBrk="0" hangingPunct="1"/>
            <a:r>
              <a:rPr lang="en-AU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AU" smtClean="0"/>
              <a:t>Click to edit Master text styles</a:t>
            </a:r>
          </a:p>
          <a:p>
            <a:pPr lvl="1" eaLnBrk="1" latinLnBrk="0" hangingPunct="1"/>
            <a:r>
              <a:rPr lang="en-AU" smtClean="0"/>
              <a:t>Second level</a:t>
            </a:r>
          </a:p>
          <a:p>
            <a:pPr lvl="2" eaLnBrk="1" latinLnBrk="0" hangingPunct="1"/>
            <a:r>
              <a:rPr lang="en-AU" smtClean="0"/>
              <a:t>Third level</a:t>
            </a:r>
          </a:p>
          <a:p>
            <a:pPr lvl="3" eaLnBrk="1" latinLnBrk="0" hangingPunct="1"/>
            <a:r>
              <a:rPr lang="en-AU" smtClean="0"/>
              <a:t>Fourth level</a:t>
            </a:r>
          </a:p>
          <a:p>
            <a:pPr lvl="4" eaLnBrk="1" latinLnBrk="0" hangingPunct="1"/>
            <a:r>
              <a:rPr lang="en-AU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5CFF18-98CD-9A4D-8597-5922686DE994}" type="datetimeFigureOut">
              <a:rPr lang="en-US" smtClean="0"/>
              <a:t>10/1/12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34EE07-26DD-5F4D-B4E4-C641487303BB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5CFF18-98CD-9A4D-8597-5922686DE994}" type="datetimeFigureOut">
              <a:rPr lang="en-US" smtClean="0"/>
              <a:t>10/1/12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34EE07-26DD-5F4D-B4E4-C641487303BB}" type="slidenum">
              <a:rPr lang="en-US" smtClean="0"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en-AU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5CFF18-98CD-9A4D-8597-5922686DE994}" type="datetimeFigureOut">
              <a:rPr lang="en-US" smtClean="0"/>
              <a:t>10/1/12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34EE07-26DD-5F4D-B4E4-C641487303B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</a:lstStyle>
          <a:p>
            <a:r>
              <a:rPr kumimoji="0" lang="en-AU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AU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AU" smtClean="0"/>
              <a:t>Click to edit Master text styles</a:t>
            </a:r>
          </a:p>
          <a:p>
            <a:pPr lvl="1" eaLnBrk="1" latinLnBrk="0" hangingPunct="1"/>
            <a:r>
              <a:rPr lang="en-AU" smtClean="0"/>
              <a:t>Second level</a:t>
            </a:r>
          </a:p>
          <a:p>
            <a:pPr lvl="2" eaLnBrk="1" latinLnBrk="0" hangingPunct="1"/>
            <a:r>
              <a:rPr lang="en-AU" smtClean="0"/>
              <a:t>Third level</a:t>
            </a:r>
          </a:p>
          <a:p>
            <a:pPr lvl="3" eaLnBrk="1" latinLnBrk="0" hangingPunct="1"/>
            <a:r>
              <a:rPr lang="en-AU" smtClean="0"/>
              <a:t>Fourth level</a:t>
            </a:r>
          </a:p>
          <a:p>
            <a:pPr lvl="4" eaLnBrk="1" latinLnBrk="0" hangingPunct="1"/>
            <a:r>
              <a:rPr lang="en-AU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/>
          <a:p>
            <a:fld id="{B95CFF18-98CD-9A4D-8597-5922686DE994}" type="datetimeFigureOut">
              <a:rPr lang="en-US" smtClean="0"/>
              <a:t>10/1/12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34EE07-26DD-5F4D-B4E4-C641487303BB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AU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AU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B95CFF18-98CD-9A4D-8597-5922686DE994}" type="datetimeFigureOut">
              <a:rPr lang="en-US" smtClean="0"/>
              <a:t>10/1/12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C934EE07-26DD-5F4D-B4E4-C641487303BB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</a:lstStyle>
          <a:p>
            <a:r>
              <a:rPr kumimoji="0" lang="en-AU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r>
              <a:rPr kumimoji="0" lang="en-AU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AU" smtClean="0"/>
              <a:t>Click to edit Master text styles</a:t>
            </a:r>
          </a:p>
          <a:p>
            <a:pPr lvl="1" eaLnBrk="1" latinLnBrk="0" hangingPunct="1"/>
            <a:r>
              <a:rPr kumimoji="0" lang="en-AU" smtClean="0"/>
              <a:t>Second level</a:t>
            </a:r>
          </a:p>
          <a:p>
            <a:pPr lvl="2" eaLnBrk="1" latinLnBrk="0" hangingPunct="1"/>
            <a:r>
              <a:rPr kumimoji="0" lang="en-AU" smtClean="0"/>
              <a:t>Third level</a:t>
            </a:r>
          </a:p>
          <a:p>
            <a:pPr lvl="3" eaLnBrk="1" latinLnBrk="0" hangingPunct="1"/>
            <a:r>
              <a:rPr kumimoji="0" lang="en-AU" smtClean="0"/>
              <a:t>Fourth level</a:t>
            </a:r>
          </a:p>
          <a:p>
            <a:pPr lvl="4" eaLnBrk="1" latinLnBrk="0" hangingPunct="1"/>
            <a:r>
              <a:rPr kumimoji="0" lang="en-AU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fld id="{B95CFF18-98CD-9A4D-8597-5922686DE994}" type="datetimeFigureOut">
              <a:rPr lang="en-US" smtClean="0"/>
              <a:t>10/1/12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C934EE07-26DD-5F4D-B4E4-C641487303BB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4" Type="http://schemas.openxmlformats.org/officeDocument/2006/relationships/diagramQuickStyle" Target="../diagrams/quickStyle1.xml"/><Relationship Id="rId5" Type="http://schemas.openxmlformats.org/officeDocument/2006/relationships/diagramColors" Target="../diagrams/colors1.xml"/><Relationship Id="rId6" Type="http://schemas.microsoft.com/office/2007/relationships/diagramDrawing" Target="../diagrams/drawing1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240103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THE SPIRIT OF THE AUSTRALIAN CURRICULUM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2594236" y="4350211"/>
            <a:ext cx="349951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alibri"/>
                <a:cs typeface="Calibri"/>
              </a:rPr>
              <a:t>NSW and the rest of the country</a:t>
            </a:r>
          </a:p>
          <a:p>
            <a:endParaRPr lang="en-US" dirty="0">
              <a:latin typeface="Calibri"/>
              <a:cs typeface="Calibri"/>
            </a:endParaRPr>
          </a:p>
          <a:p>
            <a:endParaRPr lang="en-US" dirty="0" smtClean="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481138"/>
          <a:ext cx="8229600" cy="4525962"/>
        </p:xfrm>
        <a:graphic>
          <a:graphicData uri="http://schemas.openxmlformats.org/drawingml/2006/diagram">
            <a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 THREE CURRICULUM DIMENSIONS IN CONTENT DESCRIPTIONS</a:t>
            </a:r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General Capabilities and Cross Curriculum Priorities 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4500" y="1417638"/>
            <a:ext cx="8242300" cy="427990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86018" y="274607"/>
            <a:ext cx="5357763" cy="835260"/>
          </a:xfrm>
        </p:spPr>
        <p:txBody>
          <a:bodyPr/>
          <a:lstStyle/>
          <a:p>
            <a:pPr algn="l"/>
            <a:r>
              <a:rPr lang="en-US" dirty="0" smtClean="0"/>
              <a:t>Rationale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86018" y="1292936"/>
            <a:ext cx="8363171" cy="5206073"/>
          </a:xfrm>
        </p:spPr>
        <p:txBody>
          <a:bodyPr>
            <a:normAutofit fontScale="25000" lnSpcReduction="20000"/>
          </a:bodyPr>
          <a:lstStyle/>
          <a:p>
            <a:pPr algn="l">
              <a:buFont typeface="Arial"/>
              <a:buChar char="•"/>
            </a:pPr>
            <a:r>
              <a:rPr lang="en-US" sz="9600" dirty="0"/>
              <a:t>The Australian Curriculum: English involves learning about English language, literature and </a:t>
            </a:r>
            <a:r>
              <a:rPr lang="en-US" sz="9600" dirty="0" smtClean="0"/>
              <a:t>literacy</a:t>
            </a:r>
          </a:p>
          <a:p>
            <a:pPr algn="l"/>
            <a:r>
              <a:rPr lang="en-US" sz="9600" dirty="0" smtClean="0"/>
              <a:t> </a:t>
            </a:r>
            <a:endParaRPr lang="en-US" sz="9600" dirty="0"/>
          </a:p>
          <a:p>
            <a:pPr algn="l">
              <a:buFont typeface="Arial"/>
              <a:buChar char="•"/>
            </a:pPr>
            <a:r>
              <a:rPr lang="en-US" sz="9600" dirty="0"/>
              <a:t>The Australian Curriculum: English contributes to both nation-building and </a:t>
            </a:r>
            <a:r>
              <a:rPr lang="en-US" sz="9600" dirty="0" err="1"/>
              <a:t>internationalisation</a:t>
            </a:r>
            <a:r>
              <a:rPr lang="en-US" sz="9600" dirty="0" smtClean="0"/>
              <a:t> </a:t>
            </a:r>
          </a:p>
          <a:p>
            <a:pPr algn="l">
              <a:buFont typeface="Arial"/>
              <a:buChar char="•"/>
            </a:pPr>
            <a:endParaRPr lang="en-US" sz="9600" dirty="0" smtClean="0"/>
          </a:p>
          <a:p>
            <a:pPr algn="l">
              <a:buFont typeface="Arial"/>
              <a:buChar char="•"/>
            </a:pPr>
            <a:r>
              <a:rPr lang="en-US" sz="9600" dirty="0"/>
              <a:t>Students learn to listen, read and view, speak, write and create increasingly complex and sophisticated texts</a:t>
            </a:r>
            <a:r>
              <a:rPr lang="en-US" sz="9600" dirty="0" smtClean="0"/>
              <a:t> </a:t>
            </a:r>
          </a:p>
          <a:p>
            <a:pPr algn="l">
              <a:buFont typeface="Arial"/>
              <a:buChar char="•"/>
            </a:pPr>
            <a:endParaRPr lang="en-US" sz="9600" dirty="0" smtClean="0"/>
          </a:p>
          <a:p>
            <a:pPr algn="l">
              <a:buFont typeface="Arial"/>
              <a:buChar char="•"/>
            </a:pPr>
            <a:r>
              <a:rPr lang="en-US" sz="9600" dirty="0"/>
              <a:t>Helps students to extend and deepen their relationships, understand their identities and their place in a changing world</a:t>
            </a:r>
            <a:r>
              <a:rPr lang="en-US" sz="9600" dirty="0" smtClean="0"/>
              <a:t> </a:t>
            </a:r>
          </a:p>
          <a:p>
            <a:pPr algn="l">
              <a:buFont typeface="Arial"/>
              <a:buChar char="•"/>
            </a:pPr>
            <a:endParaRPr lang="en-US" sz="9600" dirty="0" smtClean="0"/>
          </a:p>
          <a:p>
            <a:pPr algn="l">
              <a:buFont typeface="Arial"/>
              <a:buChar char="•"/>
            </a:pPr>
            <a:r>
              <a:rPr lang="en-US" sz="9600" dirty="0" smtClean="0"/>
              <a:t>The Australian Curriculum: English involves learning about English language, literature and literacy</a:t>
            </a:r>
          </a:p>
          <a:p>
            <a:pPr algn="l">
              <a:buFont typeface="Arial"/>
              <a:buChar char="•"/>
            </a:pPr>
            <a:endParaRPr lang="en-US" sz="9600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listen </a:t>
            </a:r>
            <a:r>
              <a:rPr lang="en-US" dirty="0"/>
              <a:t>to, read, view, speak, write, create and reflect on increasingly complex and sophisticated spoken, written and multimodal texts </a:t>
            </a:r>
          </a:p>
          <a:p>
            <a:r>
              <a:rPr lang="en-US" dirty="0"/>
              <a:t>appreciate, enjoy and use the English language in all its variations </a:t>
            </a:r>
          </a:p>
          <a:p>
            <a:r>
              <a:rPr lang="en-US" dirty="0"/>
              <a:t>understand how Standard Australian English works in its spoken and written forms and in combination with non- linguistic forms of communication </a:t>
            </a:r>
          </a:p>
          <a:p>
            <a:r>
              <a:rPr lang="en-US" dirty="0"/>
              <a:t>develop an informed appreciation of literature </a:t>
            </a:r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Aims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481138"/>
          <a:ext cx="8229600" cy="4942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743200"/>
                <a:gridCol w="27432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LANGUAGE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LITERATURE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LITERACY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Language variation and change </a:t>
                      </a:r>
                      <a:endParaRPr lang="en-US" dirty="0" smtClean="0"/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Literature and context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Texts in context 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Language for interaction </a:t>
                      </a:r>
                      <a:endParaRPr lang="en-US" dirty="0" smtClean="0"/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Responding to literature </a:t>
                      </a:r>
                      <a:endParaRPr lang="en-US" dirty="0" smtClean="0"/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Interacting with others 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Text structure and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organisation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lang="en-US" dirty="0" smtClean="0"/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Examining literature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Interpreting,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analysing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and evaluating </a:t>
                      </a:r>
                      <a:endParaRPr lang="en-US" dirty="0" smtClean="0"/>
                    </a:p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Expressing and developing ideas </a:t>
                      </a:r>
                      <a:endParaRPr lang="en-US" dirty="0" smtClean="0"/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Creating literature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Creating texts 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Sound and letter knowledge K-2 </a:t>
                      </a:r>
                      <a:endParaRPr lang="en-US" dirty="0" smtClean="0"/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Strand and sub-strands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586428"/>
            <a:ext cx="8229600" cy="2763521"/>
          </a:xfrm>
        </p:spPr>
        <p:txBody>
          <a:bodyPr/>
          <a:lstStyle/>
          <a:p>
            <a:pPr>
              <a:buNone/>
            </a:pPr>
            <a:r>
              <a:rPr lang="en-US" dirty="0"/>
              <a:t>Teaching, learning and assessment programs should balance and integrate the three strands in order to support the development of knowledge, understanding and skills.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STRANDS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buNone/>
            </a:pPr>
            <a:r>
              <a:rPr lang="en-US" dirty="0"/>
              <a:t>Describe: </a:t>
            </a:r>
            <a:endParaRPr lang="en-US" dirty="0" smtClean="0"/>
          </a:p>
          <a:p>
            <a:r>
              <a:rPr lang="en-US" dirty="0"/>
              <a:t>the interrelated nature of the three strands and the expectation that planning an English program will involve integration of content from across the strands </a:t>
            </a:r>
          </a:p>
          <a:p>
            <a:r>
              <a:rPr lang="en-US" dirty="0"/>
              <a:t>learning contexts that are appropriate at each year for learning across the strands </a:t>
            </a:r>
          </a:p>
          <a:p>
            <a:r>
              <a:rPr lang="en-US" dirty="0"/>
              <a:t>a description of the types of texts to be studied and created (includes wider reading texts) </a:t>
            </a:r>
          </a:p>
          <a:p>
            <a:r>
              <a:rPr lang="en-US" dirty="0"/>
              <a:t>they appear at every year for F, 1 and 2 and then 3 and 4, 5 and 6, 7 and 8, 9 and 10 </a:t>
            </a:r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/>
              <a:t>Year Level Descriptions 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4658"/>
            <a:ext cx="8229600" cy="4525963"/>
          </a:xfrm>
        </p:spPr>
        <p:txBody>
          <a:bodyPr>
            <a:normAutofit/>
          </a:bodyPr>
          <a:lstStyle/>
          <a:p>
            <a:r>
              <a:rPr lang="en-US" dirty="0" smtClean="0"/>
              <a:t>Texts </a:t>
            </a:r>
            <a:r>
              <a:rPr lang="en-US" dirty="0"/>
              <a:t>provide important opportunities for learning about aspects of human experience and about aesthetic value. Many of the tasks that students undertake in and out of school involve understanding and producing </a:t>
            </a:r>
            <a:r>
              <a:rPr lang="en-US" dirty="0">
                <a:solidFill>
                  <a:srgbClr val="FF0000"/>
                </a:solidFill>
              </a:rPr>
              <a:t>imaginative,</a:t>
            </a:r>
            <a:r>
              <a:rPr lang="en-US" dirty="0"/>
              <a:t> </a:t>
            </a:r>
            <a:r>
              <a:rPr lang="en-US" dirty="0">
                <a:solidFill>
                  <a:srgbClr val="FF0000"/>
                </a:solidFill>
              </a:rPr>
              <a:t>informative</a:t>
            </a:r>
            <a:r>
              <a:rPr lang="en-US" dirty="0"/>
              <a:t> and </a:t>
            </a:r>
            <a:r>
              <a:rPr lang="en-US" dirty="0">
                <a:solidFill>
                  <a:srgbClr val="FF0000"/>
                </a:solidFill>
              </a:rPr>
              <a:t>persuasive</a:t>
            </a:r>
            <a:r>
              <a:rPr lang="en-US" dirty="0"/>
              <a:t> texts, media texts, everyday texts and workplace texts</a:t>
            </a:r>
            <a:r>
              <a:rPr lang="en-US" dirty="0" smtClean="0"/>
              <a:t>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TEXTS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4708525"/>
          </a:xfrm>
        </p:spPr>
        <p:txBody>
          <a:bodyPr>
            <a:normAutofit fontScale="85000" lnSpcReduction="10000"/>
          </a:bodyPr>
          <a:lstStyle/>
          <a:p>
            <a:r>
              <a:rPr lang="en-US" b="1" dirty="0" smtClean="0"/>
              <a:t>The term ‘literature’ refers to past and present texts across a range of cultural contexts that are valued for their form and style and are </a:t>
            </a:r>
            <a:r>
              <a:rPr lang="en-US" b="1" dirty="0" err="1" smtClean="0"/>
              <a:t>recognised</a:t>
            </a:r>
            <a:r>
              <a:rPr lang="en-US" b="1" dirty="0" smtClean="0"/>
              <a:t> as having enduring or artistic value. </a:t>
            </a:r>
          </a:p>
          <a:p>
            <a:r>
              <a:rPr lang="en-US" b="1" dirty="0"/>
              <a:t>H</a:t>
            </a:r>
            <a:r>
              <a:rPr lang="en-US" b="1" dirty="0" smtClean="0"/>
              <a:t>aving personal, social, cultural and aesthetic value and potential for enriching students’ scope of experience. </a:t>
            </a:r>
          </a:p>
          <a:p>
            <a:r>
              <a:rPr lang="en-US" b="1" dirty="0" smtClean="0"/>
              <a:t>includes a broad range of forms such as novels, poetry, short stories and plays; fiction for young adults and children, multimodal texts such as film, and a variety of non-fiction. Literary texts also include excerpts from longer texts. This enables a range of literary texts to be included within any one year level for close study or comparative purposes.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TEXTS-LITERATURE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/>
              <a:t>Teachers choose texts at each year level tailored to the needs of students provided that the following categories are covered across F to year 10: 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	– </a:t>
            </a:r>
            <a:r>
              <a:rPr lang="en-US" dirty="0"/>
              <a:t>Asian</a:t>
            </a:r>
            <a:br>
              <a:rPr lang="en-US" dirty="0"/>
            </a:br>
            <a:r>
              <a:rPr lang="en-US" dirty="0"/>
              <a:t>– Aboriginal and Torres Strait Islander </a:t>
            </a:r>
            <a:r>
              <a:rPr lang="en-US" dirty="0" smtClean="0"/>
              <a:t>texts</a:t>
            </a:r>
          </a:p>
          <a:p>
            <a:pPr>
              <a:buNone/>
            </a:pPr>
            <a:r>
              <a:rPr lang="en-US" dirty="0" smtClean="0"/>
              <a:t>	 </a:t>
            </a:r>
            <a:r>
              <a:rPr lang="en-US" dirty="0"/>
              <a:t>– World </a:t>
            </a:r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TEXT REQUIREMENTS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Concourse.thmx</Template>
  <TotalTime>48</TotalTime>
  <Words>567</Words>
  <Application>Microsoft Macintosh PowerPoint</Application>
  <PresentationFormat>On-screen Show (4:3)</PresentationFormat>
  <Paragraphs>57</Paragraphs>
  <Slides>11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Concourse</vt:lpstr>
      <vt:lpstr>THE SPIRIT OF THE AUSTRALIAN CURRICULUM</vt:lpstr>
      <vt:lpstr>Rationale</vt:lpstr>
      <vt:lpstr>Aims</vt:lpstr>
      <vt:lpstr>Strand and sub-strands</vt:lpstr>
      <vt:lpstr>STRANDS</vt:lpstr>
      <vt:lpstr>Year Level Descriptions </vt:lpstr>
      <vt:lpstr>TEXTS</vt:lpstr>
      <vt:lpstr>TEXTS-LITERATURE</vt:lpstr>
      <vt:lpstr>TEXT REQUIREMENTS</vt:lpstr>
      <vt:lpstr>THE THREE CURRICULUM DIMENSIONS IN CONTENT DESCRIPTIONS</vt:lpstr>
      <vt:lpstr>General Capabilities and Cross Curriculum Priorities  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Rationale</dc:title>
  <dc:creator>prudence a Greene</dc:creator>
  <cp:lastModifiedBy>prudence a Greene</cp:lastModifiedBy>
  <cp:revision>2</cp:revision>
  <dcterms:created xsi:type="dcterms:W3CDTF">2012-10-01T10:02:39Z</dcterms:created>
  <dcterms:modified xsi:type="dcterms:W3CDTF">2012-10-01T10:51:34Z</dcterms:modified>
</cp:coreProperties>
</file>